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7" r:id="rId3"/>
    <p:sldId id="279" r:id="rId4"/>
    <p:sldId id="283" r:id="rId5"/>
    <p:sldId id="280" r:id="rId6"/>
    <p:sldId id="281" r:id="rId7"/>
    <p:sldId id="282" r:id="rId8"/>
    <p:sldId id="286" r:id="rId9"/>
    <p:sldId id="285" r:id="rId10"/>
    <p:sldId id="287" r:id="rId11"/>
    <p:sldId id="288" r:id="rId12"/>
    <p:sldId id="27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206" autoAdjust="0"/>
  </p:normalViewPr>
  <p:slideViewPr>
    <p:cSldViewPr snapToGrid="0">
      <p:cViewPr varScale="1">
        <p:scale>
          <a:sx n="67" d="100"/>
          <a:sy n="67" d="100"/>
        </p:scale>
        <p:origin x="4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5C3DC-B184-4A15-BDB8-1A2D36A5E064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DC13B-6D1F-4E7F-BCDF-06F163D0E6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051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DC13B-6D1F-4E7F-BCDF-06F163D0E61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522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DC13B-6D1F-4E7F-BCDF-06F163D0E61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499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DC13B-6D1F-4E7F-BCDF-06F163D0E61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95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19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355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80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26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25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5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4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66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05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646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86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5F34-738D-463C-B6D2-6255811DE907}" type="datetimeFigureOut">
              <a:rPr lang="tr-TR" smtClean="0"/>
              <a:t>13.03.2024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B68E9-5E38-46B5-9BD8-BBA4312AD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19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legal.com/" TargetMode="External"/><Relationship Id="rId2" Type="http://schemas.openxmlformats.org/officeDocument/2006/relationships/hyperlink" Target="mailto:tugce.gider@gkslega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694" y="0"/>
            <a:ext cx="6827520" cy="4840348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262740" y="4556185"/>
            <a:ext cx="9579429" cy="1975244"/>
          </a:xfrm>
        </p:spPr>
        <p:txBody>
          <a:bodyPr>
            <a:normAutofit/>
          </a:bodyPr>
          <a:lstStyle/>
          <a:p>
            <a:r>
              <a:rPr lang="tr-TR" sz="2800" b="1" dirty="0"/>
              <a:t>TİCARİ </a:t>
            </a:r>
            <a:r>
              <a:rPr lang="en-US" sz="2800" b="1" dirty="0"/>
              <a:t>SÖZLEŞME</a:t>
            </a:r>
            <a:r>
              <a:rPr lang="tr-TR" sz="2800" b="1" dirty="0"/>
              <a:t>LER VE ULUSLARARASI UYGULAMALARI</a:t>
            </a:r>
            <a:endParaRPr lang="en-US" sz="2800" b="1" dirty="0"/>
          </a:p>
          <a:p>
            <a:endParaRPr lang="en-US" sz="1200" b="1" dirty="0"/>
          </a:p>
          <a:p>
            <a:r>
              <a:rPr lang="en-US" sz="2000" dirty="0"/>
              <a:t>Av. </a:t>
            </a:r>
            <a:r>
              <a:rPr lang="tr-TR" sz="2000" dirty="0"/>
              <a:t>Zeynep Tuğçe Gider</a:t>
            </a:r>
          </a:p>
          <a:p>
            <a:r>
              <a:rPr lang="tr-TR" sz="2000" dirty="0"/>
              <a:t>Av. Derya </a:t>
            </a:r>
            <a:r>
              <a:rPr lang="tr-TR" sz="2000" dirty="0" err="1"/>
              <a:t>Şahiner</a:t>
            </a:r>
            <a:endParaRPr lang="en-US" sz="20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39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ULUSLARARASI TAHKİM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77265" y="1787366"/>
            <a:ext cx="1008126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b="1" dirty="0" smtClean="0"/>
              <a:t>TAHKİM KLOZUNDA OLMASI GEREKEN HUSUSLAR: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dirty="0"/>
              <a:t>T</a:t>
            </a:r>
            <a:r>
              <a:rPr lang="tr-TR" dirty="0" smtClean="0"/>
              <a:t>ahkim yeri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Hangi </a:t>
            </a:r>
            <a:r>
              <a:rPr lang="tr-TR" dirty="0"/>
              <a:t>tahkim merkezinin usul kurallarının </a:t>
            </a:r>
            <a:r>
              <a:rPr lang="tr-TR" dirty="0" smtClean="0"/>
              <a:t>uygulanacağı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Tahkim lisanı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Hakem sayısı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Hakemlerin </a:t>
            </a:r>
            <a:r>
              <a:rPr lang="tr-TR" dirty="0"/>
              <a:t>nasıl belirleneceği </a:t>
            </a:r>
            <a:r>
              <a:rPr lang="tr-TR" dirty="0" smtClean="0"/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Uyuşmazlığa </a:t>
            </a:r>
            <a:r>
              <a:rPr lang="tr-TR" dirty="0"/>
              <a:t>uygulanacak kurallar </a:t>
            </a:r>
            <a:endParaRPr lang="tr-TR" dirty="0" smtClean="0"/>
          </a:p>
          <a:p>
            <a:pPr marL="342900" indent="-342900">
              <a:buFont typeface="+mj-lt"/>
              <a:buAutoNum type="arabicPeriod"/>
            </a:pPr>
            <a:endParaRPr lang="tr-TR" b="1" dirty="0"/>
          </a:p>
          <a:p>
            <a:endParaRPr lang="tr-TR" b="1" dirty="0" smtClean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38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ULUSLARARASI TAHKİM MERKEZLERİ VE KURALLAR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77265" y="1787366"/>
            <a:ext cx="1008126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b="1" dirty="0" smtClean="0"/>
              <a:t>AD-HOC TAHKİM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UNCITRAL – Model Kanun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b="1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tr-TR" b="1" dirty="0" smtClean="0"/>
              <a:t>KURUMSAL TAHKİM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 smtClean="0"/>
              <a:t>ICC </a:t>
            </a:r>
            <a:r>
              <a:rPr lang="tr-TR" dirty="0" smtClean="0"/>
              <a:t>(</a:t>
            </a:r>
            <a:r>
              <a:rPr lang="tr-TR" dirty="0" err="1" smtClean="0"/>
              <a:t>Internation</a:t>
            </a:r>
            <a:r>
              <a:rPr lang="tr-TR" dirty="0" smtClean="0"/>
              <a:t> </a:t>
            </a:r>
            <a:r>
              <a:rPr lang="tr-TR" dirty="0" err="1" smtClean="0"/>
              <a:t>Chamber</a:t>
            </a:r>
            <a:r>
              <a:rPr lang="tr-TR" dirty="0" smtClean="0"/>
              <a:t> of </a:t>
            </a:r>
            <a:r>
              <a:rPr lang="tr-TR" dirty="0" smtClean="0"/>
              <a:t>Commerce / </a:t>
            </a:r>
            <a:r>
              <a:rPr lang="tr-TR" dirty="0" smtClean="0"/>
              <a:t>Uluslararası Ticaret Odası) – ICC Kuralları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 smtClean="0"/>
              <a:t>AAA </a:t>
            </a:r>
            <a:r>
              <a:rPr lang="tr-TR" dirty="0" smtClean="0"/>
              <a:t>(Amerikan Tahkim Odası / The 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Arbitration</a:t>
            </a:r>
            <a:r>
              <a:rPr lang="tr-TR" dirty="0" smtClean="0"/>
              <a:t> </a:t>
            </a:r>
            <a:r>
              <a:rPr lang="tr-TR" dirty="0" err="1" smtClean="0"/>
              <a:t>Association</a:t>
            </a:r>
            <a:r>
              <a:rPr lang="tr-TR" dirty="0" smtClean="0"/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 smtClean="0"/>
              <a:t>LCIA </a:t>
            </a:r>
            <a:r>
              <a:rPr lang="tr-TR" dirty="0" smtClean="0"/>
              <a:t>(</a:t>
            </a:r>
            <a:r>
              <a:rPr lang="tr-TR" dirty="0" err="1" smtClean="0"/>
              <a:t>London</a:t>
            </a:r>
            <a:r>
              <a:rPr lang="tr-TR" dirty="0" smtClean="0"/>
              <a:t> Court of International </a:t>
            </a:r>
            <a:r>
              <a:rPr lang="tr-TR" dirty="0" err="1" smtClean="0"/>
              <a:t>Arbitration</a:t>
            </a:r>
            <a:r>
              <a:rPr lang="tr-TR" dirty="0" smtClean="0"/>
              <a:t> / Londra Uluslararası Tahkim Mahkemesi)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 smtClean="0"/>
              <a:t>ISTAC </a:t>
            </a:r>
            <a:r>
              <a:rPr lang="tr-TR" dirty="0" smtClean="0"/>
              <a:t>(İstanbul Tahkim Merkezi)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 smtClean="0"/>
              <a:t>ITOTAM </a:t>
            </a:r>
            <a:r>
              <a:rPr lang="tr-TR" dirty="0" smtClean="0"/>
              <a:t>(İstanbul Ticaret Odası Tahkim Merkezi)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 smtClean="0"/>
              <a:t>Hızlandırılmış tahkim (</a:t>
            </a:r>
            <a:r>
              <a:rPr lang="tr-TR" b="1" i="1" dirty="0" err="1" smtClean="0"/>
              <a:t>expedited</a:t>
            </a:r>
            <a:r>
              <a:rPr lang="tr-TR" b="1" i="1" dirty="0" smtClean="0"/>
              <a:t> </a:t>
            </a:r>
            <a:r>
              <a:rPr lang="tr-TR" b="1" i="1" dirty="0" err="1" smtClean="0"/>
              <a:t>arbitration</a:t>
            </a:r>
            <a:r>
              <a:rPr lang="tr-TR" b="1" dirty="0" smtClean="0"/>
              <a:t>) nedir?</a:t>
            </a:r>
            <a:endParaRPr lang="tr-TR" b="1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3805645" y="3569445"/>
            <a:ext cx="4373979" cy="20475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400" b="1" dirty="0"/>
              <a:t>Av. Zeynep Tuğçe Gider</a:t>
            </a:r>
            <a:endParaRPr lang="en-US" sz="2400" b="1" dirty="0"/>
          </a:p>
          <a:p>
            <a:pPr marL="0" indent="0" algn="ctr">
              <a:buNone/>
            </a:pPr>
            <a:r>
              <a:rPr lang="tr-TR" sz="2400" dirty="0" err="1">
                <a:hlinkClick r:id="rId2"/>
              </a:rPr>
              <a:t>tugce</a:t>
            </a:r>
            <a:r>
              <a:rPr lang="en-US" sz="2400" dirty="0">
                <a:hlinkClick r:id="rId2"/>
              </a:rPr>
              <a:t>.</a:t>
            </a:r>
            <a:r>
              <a:rPr lang="tr-TR" sz="2400" dirty="0">
                <a:hlinkClick r:id="rId2"/>
              </a:rPr>
              <a:t>gider</a:t>
            </a:r>
            <a:r>
              <a:rPr lang="en-US" sz="2400" dirty="0">
                <a:hlinkClick r:id="rId2"/>
              </a:rPr>
              <a:t>@gkslegal.com</a:t>
            </a:r>
            <a:endParaRPr lang="en-US" sz="2400" dirty="0"/>
          </a:p>
          <a:p>
            <a:pPr marL="0" indent="0" algn="ctr">
              <a:buNone/>
            </a:pPr>
            <a:endParaRPr lang="en-US" sz="2400" dirty="0">
              <a:hlinkClick r:id="rId3"/>
            </a:endParaRPr>
          </a:p>
          <a:p>
            <a:pPr marL="0" indent="0" algn="ctr">
              <a:buNone/>
            </a:pPr>
            <a:r>
              <a:rPr lang="en-US" sz="2400" dirty="0">
                <a:hlinkClick r:id="rId3"/>
              </a:rPr>
              <a:t>www.gkslegal.com</a:t>
            </a:r>
            <a:r>
              <a:rPr lang="en-US" sz="2400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20634" y="762001"/>
            <a:ext cx="9144000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rgbClr val="C00000"/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317398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SÖZLEŞME NEDİR?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2290501"/>
            <a:ext cx="10515600" cy="203132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u="sng" dirty="0">
                <a:solidFill>
                  <a:srgbClr val="0070C0"/>
                </a:solidFill>
              </a:rPr>
              <a:t>6098 </a:t>
            </a:r>
            <a:r>
              <a:rPr lang="en-US" b="1" u="sng" dirty="0" err="1">
                <a:solidFill>
                  <a:srgbClr val="0070C0"/>
                </a:solidFill>
              </a:rPr>
              <a:t>sayılı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Türk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Borçlar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Kanunu</a:t>
            </a:r>
            <a:endParaRPr lang="en-US" b="1" u="sng" dirty="0">
              <a:solidFill>
                <a:srgbClr val="0070C0"/>
              </a:solidFill>
            </a:endParaRPr>
          </a:p>
          <a:p>
            <a:pPr algn="just"/>
            <a:endParaRPr lang="en-US" b="1" u="sng" dirty="0"/>
          </a:p>
          <a:p>
            <a:pPr algn="just"/>
            <a:r>
              <a:rPr lang="en-US" b="1" dirty="0" err="1"/>
              <a:t>Sözleşmenin</a:t>
            </a:r>
            <a:r>
              <a:rPr lang="en-US" b="1" dirty="0"/>
              <a:t> </a:t>
            </a:r>
            <a:r>
              <a:rPr lang="en-US" b="1" dirty="0" err="1"/>
              <a:t>Kurulması</a:t>
            </a:r>
            <a:r>
              <a:rPr lang="en-US" b="1" dirty="0"/>
              <a:t> </a:t>
            </a:r>
          </a:p>
          <a:p>
            <a:pPr algn="just"/>
            <a:r>
              <a:rPr lang="en-US" b="1" dirty="0"/>
              <a:t>Md.1: </a:t>
            </a:r>
            <a:r>
              <a:rPr lang="tr-TR" b="1" dirty="0"/>
              <a:t>Sözleşme, </a:t>
            </a:r>
            <a:r>
              <a:rPr lang="tr-TR" b="1" dirty="0">
                <a:solidFill>
                  <a:srgbClr val="FF0000"/>
                </a:solidFill>
              </a:rPr>
              <a:t>tarafların iradelerini karşılıklı ve birbirine uygun olarak açıklamalarıyla </a:t>
            </a:r>
            <a:r>
              <a:rPr lang="tr-TR" b="1" dirty="0"/>
              <a:t>kurulur</a:t>
            </a:r>
            <a:r>
              <a:rPr lang="en-US" b="1" dirty="0"/>
              <a:t>.</a:t>
            </a:r>
          </a:p>
          <a:p>
            <a:pPr algn="just"/>
            <a:endParaRPr lang="en-US" dirty="0"/>
          </a:p>
          <a:p>
            <a:pPr algn="just"/>
            <a:endParaRPr lang="tr-TR" dirty="0"/>
          </a:p>
          <a:p>
            <a:pPr algn="just"/>
            <a:r>
              <a:rPr lang="en-GB" dirty="0"/>
              <a:t>Yani </a:t>
            </a:r>
            <a:r>
              <a:rPr lang="en-GB" b="1" dirty="0" err="1"/>
              <a:t>karşılıklı</a:t>
            </a:r>
            <a:r>
              <a:rPr lang="en-GB" b="1" dirty="0"/>
              <a:t> ve </a:t>
            </a:r>
            <a:r>
              <a:rPr lang="en-GB" b="1" dirty="0" err="1"/>
              <a:t>birbirine</a:t>
            </a:r>
            <a:r>
              <a:rPr lang="en-GB" b="1" dirty="0"/>
              <a:t> </a:t>
            </a:r>
            <a:r>
              <a:rPr lang="en-GB" b="1" dirty="0" err="1"/>
              <a:t>uygun</a:t>
            </a:r>
            <a:r>
              <a:rPr lang="en-GB" b="1" dirty="0"/>
              <a:t> </a:t>
            </a:r>
            <a:r>
              <a:rPr lang="en-GB" b="1" dirty="0" err="1"/>
              <a:t>irade</a:t>
            </a:r>
            <a:r>
              <a:rPr lang="en-GB" b="1" dirty="0"/>
              <a:t> </a:t>
            </a:r>
            <a:r>
              <a:rPr lang="en-GB" b="1" dirty="0" err="1"/>
              <a:t>beyanı</a:t>
            </a:r>
            <a:r>
              <a:rPr lang="en-GB" b="1" dirty="0"/>
              <a:t> </a:t>
            </a:r>
            <a:r>
              <a:rPr lang="en-GB" dirty="0" err="1"/>
              <a:t>esas</a:t>
            </a:r>
            <a:r>
              <a:rPr lang="en-GB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08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GEÇERLİLİK VE ŞEKİL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1729033"/>
            <a:ext cx="1051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/>
              <a:t>Sözleşmelerin geçerliliği, </a:t>
            </a:r>
            <a:r>
              <a:rPr lang="tr-TR" sz="2000" b="1" u="sng" dirty="0"/>
              <a:t>kanunda aksi öngörülmedikçe</a:t>
            </a:r>
            <a:r>
              <a:rPr lang="tr-TR" sz="2000" b="1" dirty="0"/>
              <a:t>, hiçbir şekle bağlı değildir.</a:t>
            </a:r>
            <a:r>
              <a:rPr lang="en-GB" sz="2000" b="1" dirty="0"/>
              <a:t> Ancak </a:t>
            </a:r>
            <a:r>
              <a:rPr lang="en-GB" sz="2000" b="1" dirty="0" err="1"/>
              <a:t>ispat</a:t>
            </a:r>
            <a:r>
              <a:rPr lang="en-GB" sz="2000" b="1" dirty="0"/>
              <a:t> </a:t>
            </a:r>
            <a:r>
              <a:rPr lang="en-GB" sz="2000" b="1" dirty="0" err="1"/>
              <a:t>bakımından</a:t>
            </a:r>
            <a:r>
              <a:rPr lang="en-GB" sz="2000" b="1" dirty="0"/>
              <a:t> </a:t>
            </a:r>
            <a:r>
              <a:rPr lang="en-GB" sz="2000" b="1" dirty="0" err="1"/>
              <a:t>yazılı</a:t>
            </a:r>
            <a:r>
              <a:rPr lang="en-GB" sz="2000" b="1" dirty="0"/>
              <a:t> </a:t>
            </a:r>
            <a:r>
              <a:rPr lang="en-GB" sz="2000" b="1" dirty="0" err="1"/>
              <a:t>olması</a:t>
            </a:r>
            <a:r>
              <a:rPr lang="en-GB" sz="2000" b="1" dirty="0"/>
              <a:t> önemli.</a:t>
            </a:r>
            <a:endParaRPr lang="tr-TR" sz="2000" b="1" dirty="0"/>
          </a:p>
          <a:p>
            <a:pPr algn="just"/>
            <a:endParaRPr lang="tr-TR" sz="2000" b="1" dirty="0"/>
          </a:p>
          <a:p>
            <a:pPr algn="just"/>
            <a:r>
              <a:rPr lang="tr-TR" sz="2000" b="1" dirty="0"/>
              <a:t>Sözleşmeler 3 farklı şekilde yapılabilir:</a:t>
            </a:r>
          </a:p>
          <a:p>
            <a:pPr marL="457200" indent="-457200" algn="just">
              <a:buAutoNum type="arabicPeriod"/>
            </a:pPr>
            <a:r>
              <a:rPr lang="tr-TR" sz="2000" dirty="0"/>
              <a:t>Sözlü</a:t>
            </a:r>
          </a:p>
          <a:p>
            <a:pPr marL="457200" indent="-457200" algn="just">
              <a:buAutoNum type="arabicPeriod"/>
            </a:pPr>
            <a:r>
              <a:rPr lang="tr-TR" sz="2000" dirty="0"/>
              <a:t>Adi yazılı</a:t>
            </a:r>
          </a:p>
          <a:p>
            <a:pPr marL="457200" indent="-457200" algn="just">
              <a:buAutoNum type="arabicPeriod"/>
            </a:pPr>
            <a:r>
              <a:rPr lang="tr-TR" sz="2000" dirty="0"/>
              <a:t>Resmi şekilde yapılan </a:t>
            </a:r>
          </a:p>
          <a:p>
            <a:pPr marL="457200" indent="-457200" algn="just">
              <a:buAutoNum type="arabicPeriod"/>
            </a:pPr>
            <a:endParaRPr lang="tr-TR" sz="2000" dirty="0"/>
          </a:p>
          <a:p>
            <a:pPr marL="457200" indent="-457200" algn="just">
              <a:buAutoNum type="arabicPeriod"/>
            </a:pPr>
            <a:endParaRPr lang="tr-TR" sz="2000" dirty="0"/>
          </a:p>
          <a:p>
            <a:pPr algn="just"/>
            <a:r>
              <a:rPr lang="tr-TR" sz="2000" b="1" dirty="0"/>
              <a:t>Geçerlilik:</a:t>
            </a:r>
          </a:p>
          <a:p>
            <a:pPr marL="457200" indent="-457200" algn="just">
              <a:buAutoNum type="arabicPeriod"/>
            </a:pPr>
            <a:r>
              <a:rPr lang="en-GB" sz="2000" dirty="0" err="1"/>
              <a:t>Ahlak</a:t>
            </a:r>
            <a:r>
              <a:rPr lang="en-GB" sz="2000" dirty="0"/>
              <a:t> </a:t>
            </a:r>
            <a:r>
              <a:rPr lang="en-GB" sz="2000" dirty="0" err="1"/>
              <a:t>kuralları</a:t>
            </a:r>
            <a:endParaRPr lang="tr-TR" sz="2000" dirty="0"/>
          </a:p>
          <a:p>
            <a:pPr marL="457200" indent="-457200" algn="just">
              <a:buAutoNum type="arabicPeriod"/>
            </a:pPr>
            <a:r>
              <a:rPr lang="tr-TR" sz="2000" dirty="0"/>
              <a:t>Kişi</a:t>
            </a:r>
            <a:r>
              <a:rPr lang="en-GB" sz="2000" dirty="0" err="1"/>
              <a:t>lik</a:t>
            </a:r>
            <a:r>
              <a:rPr lang="tr-TR" sz="2000" dirty="0"/>
              <a:t> hakları</a:t>
            </a:r>
          </a:p>
          <a:p>
            <a:pPr marL="457200" indent="-457200" algn="just">
              <a:buAutoNum type="arabicPeriod"/>
            </a:pPr>
            <a:r>
              <a:rPr lang="tr-TR" sz="2000" dirty="0"/>
              <a:t>Emredici hukuk kuralları</a:t>
            </a:r>
            <a:endParaRPr lang="en-GB" sz="2000" dirty="0"/>
          </a:p>
          <a:p>
            <a:pPr marL="457200" indent="-457200" algn="just">
              <a:buAutoNum type="arabicPeriod"/>
            </a:pPr>
            <a:r>
              <a:rPr lang="en-GB" sz="2000" dirty="0"/>
              <a:t>Kamu </a:t>
            </a:r>
            <a:r>
              <a:rPr lang="en-GB" sz="2000" dirty="0" err="1"/>
              <a:t>düzeni</a:t>
            </a:r>
            <a:endParaRPr lang="tr-TR" sz="2000" dirty="0"/>
          </a:p>
        </p:txBody>
      </p:sp>
      <p:sp>
        <p:nvSpPr>
          <p:cNvPr id="5" name="Rectangle 4"/>
          <p:cNvSpPr/>
          <p:nvPr/>
        </p:nvSpPr>
        <p:spPr>
          <a:xfrm>
            <a:off x="838200" y="5594286"/>
            <a:ext cx="10403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dirty="0">
                <a:solidFill>
                  <a:srgbClr val="FF0000"/>
                </a:solidFill>
              </a:rPr>
              <a:t>Yazılı şekil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Borç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altına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girenler</a:t>
            </a:r>
            <a:r>
              <a:rPr lang="en-US" dirty="0">
                <a:solidFill>
                  <a:srgbClr val="FF0000"/>
                </a:solidFill>
              </a:rPr>
              <a:t> el </a:t>
            </a:r>
            <a:r>
              <a:rPr lang="en-US" dirty="0" err="1">
                <a:solidFill>
                  <a:srgbClr val="FF0000"/>
                </a:solidFill>
              </a:rPr>
              <a:t>yazısı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imzalamalı</a:t>
            </a:r>
            <a:r>
              <a:rPr lang="en-US" dirty="0">
                <a:solidFill>
                  <a:srgbClr val="FF0000"/>
                </a:solidFill>
              </a:rPr>
              <a:t>! </a:t>
            </a:r>
          </a:p>
          <a:p>
            <a:pPr algn="r"/>
            <a:r>
              <a:rPr lang="en-US" i="1" dirty="0"/>
              <a:t>(</a:t>
            </a:r>
            <a:r>
              <a:rPr lang="en-US" i="1" dirty="0" err="1"/>
              <a:t>Güvenli</a:t>
            </a:r>
            <a:r>
              <a:rPr lang="en-US" i="1" dirty="0"/>
              <a:t> e-</a:t>
            </a:r>
            <a:r>
              <a:rPr lang="en-US" i="1" dirty="0" err="1"/>
              <a:t>imza</a:t>
            </a:r>
            <a:r>
              <a:rPr lang="en-US" i="1" dirty="0"/>
              <a:t> da el </a:t>
            </a:r>
            <a:r>
              <a:rPr lang="en-US" i="1" dirty="0" err="1"/>
              <a:t>yazısı</a:t>
            </a:r>
            <a:r>
              <a:rPr lang="en-US" i="1" dirty="0"/>
              <a:t> </a:t>
            </a:r>
            <a:r>
              <a:rPr lang="en-US" i="1" dirty="0" err="1"/>
              <a:t>ile</a:t>
            </a:r>
            <a:r>
              <a:rPr lang="en-US" i="1" dirty="0"/>
              <a:t> </a:t>
            </a:r>
            <a:r>
              <a:rPr lang="en-US" i="1" dirty="0" err="1"/>
              <a:t>imza</a:t>
            </a:r>
            <a:r>
              <a:rPr lang="en-US" i="1" dirty="0"/>
              <a:t> </a:t>
            </a:r>
            <a:r>
              <a:rPr lang="en-US" i="1" dirty="0" err="1"/>
              <a:t>yerine</a:t>
            </a:r>
            <a:r>
              <a:rPr lang="en-US" i="1" dirty="0"/>
              <a:t> </a:t>
            </a:r>
            <a:r>
              <a:rPr lang="en-US" i="1" dirty="0" err="1"/>
              <a:t>geçer</a:t>
            </a:r>
            <a:r>
              <a:rPr lang="tr-TR" i="1" dirty="0"/>
              <a:t>.</a:t>
            </a:r>
            <a:r>
              <a:rPr lang="en-US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7092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TİCARİ SÖZLEŞMELER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1729033"/>
            <a:ext cx="1051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/>
              <a:t>Kanun </a:t>
            </a:r>
            <a:r>
              <a:rPr lang="en-GB" sz="2000" b="1" dirty="0" err="1"/>
              <a:t>Ticari</a:t>
            </a:r>
            <a:r>
              <a:rPr lang="en-GB" sz="2000" b="1" dirty="0"/>
              <a:t> </a:t>
            </a:r>
            <a:r>
              <a:rPr lang="en-GB" sz="2000" b="1" dirty="0" err="1"/>
              <a:t>işi</a:t>
            </a:r>
            <a:r>
              <a:rPr lang="en-GB" sz="2000" b="1" dirty="0"/>
              <a:t> “</a:t>
            </a:r>
            <a:r>
              <a:rPr lang="en-GB" sz="2000" b="1" dirty="0" err="1"/>
              <a:t>ticari</a:t>
            </a:r>
            <a:r>
              <a:rPr lang="en-GB" sz="2000" b="1" dirty="0"/>
              <a:t> </a:t>
            </a:r>
            <a:r>
              <a:rPr lang="en-GB" sz="2000" b="1" dirty="0" err="1"/>
              <a:t>işletmeyi</a:t>
            </a:r>
            <a:r>
              <a:rPr lang="en-GB" sz="2000" b="1" dirty="0"/>
              <a:t> </a:t>
            </a:r>
            <a:r>
              <a:rPr lang="en-GB" sz="2000" b="1" dirty="0" err="1"/>
              <a:t>ilgilendiren</a:t>
            </a:r>
            <a:r>
              <a:rPr lang="en-GB" sz="2000" b="1" dirty="0"/>
              <a:t> </a:t>
            </a:r>
            <a:r>
              <a:rPr lang="en-GB" sz="2000" b="1" dirty="0" err="1"/>
              <a:t>bütün</a:t>
            </a:r>
            <a:r>
              <a:rPr lang="en-GB" sz="2000" b="1" dirty="0"/>
              <a:t> </a:t>
            </a:r>
            <a:r>
              <a:rPr lang="en-GB" sz="2000" b="1" dirty="0" err="1"/>
              <a:t>işlem</a:t>
            </a:r>
            <a:r>
              <a:rPr lang="en-GB" sz="2000" b="1" dirty="0"/>
              <a:t> ve </a:t>
            </a:r>
            <a:r>
              <a:rPr lang="en-GB" sz="2000" b="1" dirty="0" err="1"/>
              <a:t>fiiller</a:t>
            </a:r>
            <a:r>
              <a:rPr lang="en-GB" sz="2000" b="1" dirty="0"/>
              <a:t>” olarak </a:t>
            </a:r>
            <a:r>
              <a:rPr lang="en-GB" sz="2000" b="1" dirty="0" err="1"/>
              <a:t>tanımlar</a:t>
            </a:r>
            <a:r>
              <a:rPr lang="en-GB" sz="2000" b="1" dirty="0"/>
              <a:t>. </a:t>
            </a:r>
            <a:endParaRPr lang="tr-TR" sz="2000" b="1" dirty="0"/>
          </a:p>
          <a:p>
            <a:pPr algn="just"/>
            <a:endParaRPr lang="tr-TR" sz="2000" b="1" dirty="0"/>
          </a:p>
          <a:p>
            <a:pPr algn="just"/>
            <a:r>
              <a:rPr lang="en-GB" sz="2000" dirty="0" err="1"/>
              <a:t>Ticari</a:t>
            </a:r>
            <a:r>
              <a:rPr lang="en-GB" sz="2000" dirty="0"/>
              <a:t> Sözleşmeler: “</a:t>
            </a:r>
            <a:r>
              <a:rPr lang="en-GB" sz="2000" b="1" dirty="0" err="1"/>
              <a:t>Tacirler</a:t>
            </a:r>
            <a:r>
              <a:rPr lang="en-GB" sz="2000" b="1" dirty="0"/>
              <a:t> </a:t>
            </a:r>
            <a:r>
              <a:rPr lang="en-GB" sz="2000" b="1" dirty="0" err="1"/>
              <a:t>arasında</a:t>
            </a:r>
            <a:r>
              <a:rPr lang="en-GB" sz="2000" b="1" dirty="0"/>
              <a:t> </a:t>
            </a:r>
            <a:r>
              <a:rPr lang="en-GB" sz="2000" b="1" dirty="0" err="1"/>
              <a:t>ticari</a:t>
            </a:r>
            <a:r>
              <a:rPr lang="en-GB" sz="2000" b="1" dirty="0"/>
              <a:t> </a:t>
            </a:r>
            <a:r>
              <a:rPr lang="en-GB" sz="2000" b="1" dirty="0" err="1"/>
              <a:t>işlere</a:t>
            </a:r>
            <a:r>
              <a:rPr lang="en-GB" sz="2000" b="1" dirty="0"/>
              <a:t> ilişkin </a:t>
            </a:r>
            <a:r>
              <a:rPr lang="en-GB" sz="2000" b="1" dirty="0" err="1"/>
              <a:t>yapılan</a:t>
            </a:r>
            <a:r>
              <a:rPr lang="en-GB" sz="2000" b="1" dirty="0"/>
              <a:t> sözleşmeler</a:t>
            </a:r>
            <a:r>
              <a:rPr lang="en-GB" sz="2000" dirty="0"/>
              <a:t>” olarak </a:t>
            </a:r>
            <a:r>
              <a:rPr lang="en-GB" sz="2000" dirty="0" err="1"/>
              <a:t>tanımlanabilir</a:t>
            </a:r>
            <a:r>
              <a:rPr lang="en-GB" sz="2000" dirty="0"/>
              <a:t>.</a:t>
            </a:r>
            <a:endParaRPr lang="tr-TR" sz="2000" dirty="0"/>
          </a:p>
          <a:p>
            <a:pPr algn="just"/>
            <a:endParaRPr lang="en-GB" sz="2000" dirty="0"/>
          </a:p>
          <a:p>
            <a:pPr algn="just"/>
            <a:r>
              <a:rPr lang="en-GB" sz="2000" dirty="0"/>
              <a:t>Türk </a:t>
            </a:r>
            <a:r>
              <a:rPr lang="en-GB" sz="2000" dirty="0" err="1"/>
              <a:t>Borçlar</a:t>
            </a:r>
            <a:r>
              <a:rPr lang="en-GB" sz="2000" dirty="0"/>
              <a:t> </a:t>
            </a:r>
            <a:r>
              <a:rPr lang="en-GB" sz="2000" dirty="0" err="1"/>
              <a:t>Kanunu’nun</a:t>
            </a:r>
            <a:r>
              <a:rPr lang="en-GB" sz="2000" dirty="0"/>
              <a:t> </a:t>
            </a:r>
            <a:r>
              <a:rPr lang="en-GB" sz="2000" dirty="0" err="1"/>
              <a:t>yanında</a:t>
            </a:r>
            <a:r>
              <a:rPr lang="en-GB" sz="2000" dirty="0"/>
              <a:t> </a:t>
            </a:r>
            <a:r>
              <a:rPr lang="en-GB" sz="2000" dirty="0" err="1"/>
              <a:t>tacirlere</a:t>
            </a:r>
            <a:r>
              <a:rPr lang="en-GB" sz="2000" dirty="0"/>
              <a:t> ilişkin TTK </a:t>
            </a:r>
            <a:r>
              <a:rPr lang="en-GB" sz="2000" dirty="0" err="1"/>
              <a:t>hükümleri</a:t>
            </a:r>
            <a:r>
              <a:rPr lang="en-GB" sz="2000" dirty="0"/>
              <a:t> (</a:t>
            </a:r>
            <a:r>
              <a:rPr lang="en-GB" sz="2000" dirty="0" err="1"/>
              <a:t>ticari</a:t>
            </a:r>
            <a:r>
              <a:rPr lang="en-GB" sz="2000" dirty="0"/>
              <a:t> </a:t>
            </a:r>
            <a:r>
              <a:rPr lang="en-GB" sz="2000" dirty="0" err="1"/>
              <a:t>dava</a:t>
            </a:r>
            <a:r>
              <a:rPr lang="en-GB" sz="2000" dirty="0"/>
              <a:t>, </a:t>
            </a:r>
            <a:r>
              <a:rPr lang="en-GB" sz="2000" dirty="0" err="1"/>
              <a:t>ticari</a:t>
            </a:r>
            <a:r>
              <a:rPr lang="en-GB" sz="2000" dirty="0"/>
              <a:t> </a:t>
            </a:r>
            <a:r>
              <a:rPr lang="en-GB" sz="2000" dirty="0" err="1"/>
              <a:t>faiz</a:t>
            </a:r>
            <a:r>
              <a:rPr lang="en-GB" sz="2000" dirty="0"/>
              <a:t> </a:t>
            </a:r>
            <a:r>
              <a:rPr lang="en-GB" sz="2000" dirty="0" err="1"/>
              <a:t>v.b.</a:t>
            </a:r>
            <a:r>
              <a:rPr lang="en-GB" sz="2000" dirty="0"/>
              <a:t>) de </a:t>
            </a:r>
            <a:r>
              <a:rPr lang="en-GB" sz="2000" dirty="0" err="1"/>
              <a:t>dikkate</a:t>
            </a:r>
            <a:r>
              <a:rPr lang="en-GB" sz="2000" dirty="0"/>
              <a:t> </a:t>
            </a:r>
            <a:r>
              <a:rPr lang="en-GB" sz="2000" dirty="0" err="1"/>
              <a:t>alınmalı</a:t>
            </a:r>
            <a:r>
              <a:rPr lang="en-GB" sz="2000" dirty="0"/>
              <a:t>.</a:t>
            </a:r>
            <a:endParaRPr lang="tr-TR" sz="2000" dirty="0"/>
          </a:p>
        </p:txBody>
      </p:sp>
      <p:sp>
        <p:nvSpPr>
          <p:cNvPr id="5" name="Rectangle 4"/>
          <p:cNvSpPr/>
          <p:nvPr/>
        </p:nvSpPr>
        <p:spPr>
          <a:xfrm>
            <a:off x="838200" y="5594286"/>
            <a:ext cx="10403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dirty="0">
                <a:solidFill>
                  <a:srgbClr val="FF0000"/>
                </a:solidFill>
              </a:rPr>
              <a:t>Yazılı şekil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Borç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altına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girenler</a:t>
            </a:r>
            <a:r>
              <a:rPr lang="en-US" dirty="0">
                <a:solidFill>
                  <a:srgbClr val="FF0000"/>
                </a:solidFill>
              </a:rPr>
              <a:t> el </a:t>
            </a:r>
            <a:r>
              <a:rPr lang="en-US" dirty="0" err="1">
                <a:solidFill>
                  <a:srgbClr val="FF0000"/>
                </a:solidFill>
              </a:rPr>
              <a:t>yazısı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imzalamalı</a:t>
            </a:r>
            <a:r>
              <a:rPr lang="en-US" dirty="0">
                <a:solidFill>
                  <a:srgbClr val="FF0000"/>
                </a:solidFill>
              </a:rPr>
              <a:t>! </a:t>
            </a:r>
          </a:p>
          <a:p>
            <a:pPr algn="r"/>
            <a:r>
              <a:rPr lang="en-US" i="1" dirty="0"/>
              <a:t>(</a:t>
            </a:r>
            <a:r>
              <a:rPr lang="en-US" i="1" dirty="0" err="1"/>
              <a:t>Güvenli</a:t>
            </a:r>
            <a:r>
              <a:rPr lang="en-US" i="1" dirty="0"/>
              <a:t> e-</a:t>
            </a:r>
            <a:r>
              <a:rPr lang="en-US" i="1" dirty="0" err="1"/>
              <a:t>imza</a:t>
            </a:r>
            <a:r>
              <a:rPr lang="en-US" i="1" dirty="0"/>
              <a:t> da el </a:t>
            </a:r>
            <a:r>
              <a:rPr lang="en-US" i="1" dirty="0" err="1"/>
              <a:t>yazısı</a:t>
            </a:r>
            <a:r>
              <a:rPr lang="en-US" i="1" dirty="0"/>
              <a:t> </a:t>
            </a:r>
            <a:r>
              <a:rPr lang="en-US" i="1" dirty="0" err="1"/>
              <a:t>ile</a:t>
            </a:r>
            <a:r>
              <a:rPr lang="en-US" i="1" dirty="0"/>
              <a:t> </a:t>
            </a:r>
            <a:r>
              <a:rPr lang="en-US" i="1" dirty="0" err="1"/>
              <a:t>imza</a:t>
            </a:r>
            <a:r>
              <a:rPr lang="en-US" i="1" dirty="0"/>
              <a:t> </a:t>
            </a:r>
            <a:r>
              <a:rPr lang="en-US" i="1" dirty="0" err="1"/>
              <a:t>yerine</a:t>
            </a:r>
            <a:r>
              <a:rPr lang="en-US" i="1" dirty="0"/>
              <a:t> </a:t>
            </a:r>
            <a:r>
              <a:rPr lang="en-US" i="1" dirty="0" err="1"/>
              <a:t>geçer</a:t>
            </a:r>
            <a:r>
              <a:rPr lang="tr-TR" i="1" dirty="0"/>
              <a:t>.</a:t>
            </a:r>
            <a:r>
              <a:rPr lang="en-US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506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TİCARİ SÖZLEŞME TÜRLERİ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2055812"/>
            <a:ext cx="10344912" cy="34163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Satış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Eser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Tedarikçi</a:t>
            </a:r>
            <a:r>
              <a:rPr lang="en-US" dirty="0"/>
              <a:t> (</a:t>
            </a:r>
            <a:r>
              <a:rPr lang="en-US" dirty="0" err="1"/>
              <a:t>Satın</a:t>
            </a:r>
            <a:r>
              <a:rPr lang="en-US" dirty="0"/>
              <a:t> alma) </a:t>
            </a:r>
            <a:r>
              <a:rPr lang="en-US" dirty="0" err="1"/>
              <a:t>Sözleşmeleri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Kira </a:t>
            </a:r>
            <a:r>
              <a:rPr lang="en-US" dirty="0" err="1"/>
              <a:t>Sözleşmeleri</a:t>
            </a:r>
            <a:r>
              <a:rPr lang="en-US" dirty="0"/>
              <a:t>: </a:t>
            </a:r>
            <a:r>
              <a:rPr lang="en-US" dirty="0" err="1"/>
              <a:t>Çatılı</a:t>
            </a:r>
            <a:r>
              <a:rPr lang="en-US" dirty="0"/>
              <a:t> </a:t>
            </a:r>
            <a:r>
              <a:rPr lang="en-US" dirty="0" err="1"/>
              <a:t>İşyeri</a:t>
            </a:r>
            <a:r>
              <a:rPr lang="en-US" dirty="0"/>
              <a:t> </a:t>
            </a:r>
            <a:r>
              <a:rPr lang="en-US" dirty="0" err="1"/>
              <a:t>Kirası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Kredi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Kefalet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Adi </a:t>
            </a:r>
            <a:r>
              <a:rPr lang="en-US" dirty="0" err="1"/>
              <a:t>Ortaklık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Komisyon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Ticaret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Gizlilik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Faktoring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Bayilik</a:t>
            </a:r>
            <a:r>
              <a:rPr lang="en-US" dirty="0"/>
              <a:t>, </a:t>
            </a:r>
            <a:r>
              <a:rPr lang="en-US" dirty="0" err="1"/>
              <a:t>acentelik</a:t>
            </a:r>
            <a:r>
              <a:rPr lang="en-US" dirty="0"/>
              <a:t>, </a:t>
            </a:r>
            <a:r>
              <a:rPr lang="en-US" dirty="0" err="1"/>
              <a:t>distribütörlük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1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İÇERİK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1873383"/>
            <a:ext cx="1051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/>
              <a:t>Taraflar, bir sözleşmenin içeriğini kanunda öngörülen sınırlar içinde özgürce belirleyebilirler.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2456188"/>
            <a:ext cx="42009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Taraflar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konusu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Yükümlülükleri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Fikri</a:t>
            </a:r>
            <a:r>
              <a:rPr lang="en-US" dirty="0"/>
              <a:t> </a:t>
            </a:r>
            <a:r>
              <a:rPr lang="en-US" dirty="0" err="1"/>
              <a:t>Haklar</a:t>
            </a:r>
            <a:r>
              <a:rPr lang="en-US" dirty="0"/>
              <a:t> - </a:t>
            </a:r>
            <a:r>
              <a:rPr lang="en-US" dirty="0" err="1"/>
              <a:t>Referans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Bedeli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Koşulları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Gizlilik</a:t>
            </a:r>
            <a:r>
              <a:rPr lang="en-US" dirty="0"/>
              <a:t> </a:t>
            </a:r>
            <a:r>
              <a:rPr lang="en-150" dirty="0"/>
              <a:t>–</a:t>
            </a:r>
            <a:r>
              <a:rPr lang="en-US" dirty="0"/>
              <a:t> KVKK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Yenileme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Sözleşmeye</a:t>
            </a:r>
            <a:r>
              <a:rPr lang="en-US" dirty="0"/>
              <a:t> </a:t>
            </a:r>
            <a:r>
              <a:rPr lang="en-US" dirty="0" err="1"/>
              <a:t>Aykırılık</a:t>
            </a:r>
            <a:r>
              <a:rPr lang="en-US" dirty="0"/>
              <a:t> - </a:t>
            </a:r>
            <a:r>
              <a:rPr lang="en-US" dirty="0" err="1"/>
              <a:t>Fesih</a:t>
            </a: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56213" y="5224206"/>
            <a:ext cx="3879574" cy="1015663"/>
          </a:xfrm>
          <a:prstGeom prst="rect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err="1"/>
              <a:t>Taraf</a:t>
            </a:r>
            <a:r>
              <a:rPr lang="en-US" sz="2000" dirty="0"/>
              <a:t> </a:t>
            </a:r>
            <a:r>
              <a:rPr lang="en-US" sz="2000" dirty="0" err="1"/>
              <a:t>sayısı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nüsha</a:t>
            </a:r>
            <a:endParaRPr lang="en-US" sz="2000" dirty="0"/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Her </a:t>
            </a:r>
            <a:r>
              <a:rPr lang="en-US" sz="2000" dirty="0" err="1"/>
              <a:t>sayfada</a:t>
            </a:r>
            <a:r>
              <a:rPr lang="en-US" sz="2000" dirty="0"/>
              <a:t> </a:t>
            </a:r>
            <a:r>
              <a:rPr lang="en-US" sz="2000" dirty="0" err="1"/>
              <a:t>imza</a:t>
            </a:r>
            <a:endParaRPr lang="en-US" sz="2000" dirty="0"/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dirty="0" err="1"/>
              <a:t>İmza</a:t>
            </a:r>
            <a:r>
              <a:rPr lang="en-US" sz="2000" dirty="0"/>
              <a:t> </a:t>
            </a:r>
            <a:r>
              <a:rPr lang="en-US" sz="2000" dirty="0" err="1"/>
              <a:t>sirküleri</a:t>
            </a:r>
            <a:r>
              <a:rPr lang="en-US" sz="2000" dirty="0"/>
              <a:t> / </a:t>
            </a:r>
            <a:r>
              <a:rPr lang="en-US" sz="2000" dirty="0" err="1"/>
              <a:t>beyannamesi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522843" y="2456188"/>
            <a:ext cx="58309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Mücbir</a:t>
            </a:r>
            <a:r>
              <a:rPr lang="en-US" dirty="0"/>
              <a:t> </a:t>
            </a:r>
            <a:r>
              <a:rPr lang="en-US" dirty="0" err="1"/>
              <a:t>Sebep</a:t>
            </a:r>
            <a:r>
              <a:rPr lang="en-US" dirty="0"/>
              <a:t> </a:t>
            </a:r>
            <a:r>
              <a:rPr lang="en-150" dirty="0"/>
              <a:t>–</a:t>
            </a:r>
            <a:r>
              <a:rPr lang="en-US" dirty="0"/>
              <a:t> </a:t>
            </a:r>
            <a:r>
              <a:rPr lang="en-US" dirty="0" err="1"/>
              <a:t>Beklenmeyen</a:t>
            </a:r>
            <a:r>
              <a:rPr lang="en-US" dirty="0"/>
              <a:t> Hal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Tazminat</a:t>
            </a:r>
            <a:r>
              <a:rPr lang="en-US" dirty="0"/>
              <a:t> </a:t>
            </a:r>
            <a:r>
              <a:rPr lang="en-150" dirty="0"/>
              <a:t>–</a:t>
            </a:r>
            <a:r>
              <a:rPr lang="en-US" dirty="0"/>
              <a:t> </a:t>
            </a:r>
            <a:r>
              <a:rPr lang="en-US" dirty="0" err="1"/>
              <a:t>Cezai</a:t>
            </a:r>
            <a:r>
              <a:rPr lang="en-US" dirty="0"/>
              <a:t> </a:t>
            </a:r>
            <a:r>
              <a:rPr lang="en-US" dirty="0" err="1"/>
              <a:t>Şart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Sözleşmeyi</a:t>
            </a:r>
            <a:r>
              <a:rPr lang="en-US" dirty="0"/>
              <a:t> </a:t>
            </a:r>
            <a:r>
              <a:rPr lang="en-US" dirty="0" err="1"/>
              <a:t>Devir</a:t>
            </a:r>
            <a:r>
              <a:rPr lang="en-US" dirty="0"/>
              <a:t> </a:t>
            </a:r>
            <a:r>
              <a:rPr lang="en-US" dirty="0" err="1"/>
              <a:t>Hakkı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Tabi</a:t>
            </a:r>
            <a:r>
              <a:rPr lang="en-US" dirty="0"/>
              <a:t> </a:t>
            </a:r>
            <a:r>
              <a:rPr lang="en-US" dirty="0" err="1"/>
              <a:t>Olunan</a:t>
            </a:r>
            <a:r>
              <a:rPr lang="en-US" dirty="0"/>
              <a:t> Hukuk </a:t>
            </a:r>
            <a:r>
              <a:rPr lang="en-150" dirty="0"/>
              <a:t>–</a:t>
            </a:r>
            <a:r>
              <a:rPr lang="en-US" dirty="0"/>
              <a:t> </a:t>
            </a:r>
            <a:r>
              <a:rPr lang="en-US" dirty="0" err="1"/>
              <a:t>Yetkili</a:t>
            </a:r>
            <a:r>
              <a:rPr lang="en-US" dirty="0"/>
              <a:t> </a:t>
            </a:r>
            <a:r>
              <a:rPr lang="en-US" dirty="0" err="1"/>
              <a:t>Mahkeme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Delil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Yükümlülükleri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Tarih</a:t>
            </a:r>
            <a:r>
              <a:rPr lang="en-US" dirty="0"/>
              <a:t> </a:t>
            </a:r>
            <a:r>
              <a:rPr lang="en-150" dirty="0"/>
              <a:t>–</a:t>
            </a:r>
            <a:r>
              <a:rPr lang="en-US" dirty="0"/>
              <a:t> </a:t>
            </a:r>
            <a:r>
              <a:rPr lang="en-US" dirty="0" err="1"/>
              <a:t>İmza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Ekler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58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C00000"/>
                </a:solidFill>
              </a:rPr>
              <a:t>DIŞ TİCARETTE SATIŞ SÖZLEŞMESİ</a:t>
            </a:r>
          </a:p>
        </p:txBody>
      </p:sp>
      <p:sp>
        <p:nvSpPr>
          <p:cNvPr id="3" name="Dikdörtgen 2"/>
          <p:cNvSpPr/>
          <p:nvPr/>
        </p:nvSpPr>
        <p:spPr>
          <a:xfrm>
            <a:off x="977265" y="1787366"/>
            <a:ext cx="100812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353535"/>
                </a:solidFill>
                <a:latin typeface="Work Sans"/>
              </a:rPr>
              <a:t>İÇERİK</a:t>
            </a:r>
            <a:r>
              <a:rPr lang="tr-TR" b="1" dirty="0">
                <a:solidFill>
                  <a:srgbClr val="353535"/>
                </a:solidFill>
                <a:latin typeface="Work Sans"/>
              </a:rPr>
              <a:t>:</a:t>
            </a:r>
          </a:p>
          <a:p>
            <a:endParaRPr lang="tr-TR" dirty="0">
              <a:solidFill>
                <a:srgbClr val="353535"/>
              </a:solidFill>
              <a:latin typeface="Work Sans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MALIN CİNSİ, NEV'İ VE KALİTESİ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MALIN MİKTARI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MALIN </a:t>
            </a:r>
            <a:r>
              <a:rPr lang="tr-TR" b="1" dirty="0" smtClean="0"/>
              <a:t>FİYATI (</a:t>
            </a:r>
            <a:r>
              <a:rPr lang="tr-TR" b="1" i="1" dirty="0" smtClean="0"/>
              <a:t>PARA BİRİMİ</a:t>
            </a:r>
            <a:r>
              <a:rPr lang="tr-TR" b="1" dirty="0" smtClean="0"/>
              <a:t>)</a:t>
            </a:r>
            <a:endParaRPr lang="tr-TR" b="1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MALIN TESLİM YERİ VE ZAMANI (</a:t>
            </a:r>
            <a:r>
              <a:rPr lang="tr-TR" b="1" i="1" dirty="0"/>
              <a:t>INCOTERMS</a:t>
            </a:r>
            <a:r>
              <a:rPr lang="tr-TR" b="1" dirty="0"/>
              <a:t>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ÖDEME ŞEKLİ (</a:t>
            </a:r>
            <a:r>
              <a:rPr lang="tr-TR" b="1" i="1" dirty="0"/>
              <a:t>PEŞİN/MAL KARŞILIĞI/VESAİK KARŞILIĞI/AKREDİTİF/KABUL KREDİLİ ÖDEME/BPO</a:t>
            </a:r>
            <a:r>
              <a:rPr lang="tr-TR" b="1" dirty="0"/>
              <a:t>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ÖDEME YERİ VE ZAMANI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ANLAŞMAZLIKLARIN ÇÖZÜMÜ (</a:t>
            </a:r>
            <a:r>
              <a:rPr lang="tr-TR" b="1" i="1" dirty="0"/>
              <a:t>ULUSLARARASI YEKNESAK KURALLAR</a:t>
            </a:r>
            <a:r>
              <a:rPr lang="tr-TR" b="1" dirty="0"/>
              <a:t>)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20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TESLİM ŞEKLİ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77265" y="1787366"/>
            <a:ext cx="100812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880110" y="1577340"/>
            <a:ext cx="104736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202122"/>
                </a:solidFill>
                <a:latin typeface="Arial" panose="020B0604020202020204" pitchFamily="34" charset="0"/>
              </a:rPr>
              <a:t> </a:t>
            </a:r>
            <a:r>
              <a:rPr lang="tr-TR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INCOTERMS: </a:t>
            </a:r>
            <a:r>
              <a:rPr lang="tr-TR" dirty="0" smtClean="0">
                <a:latin typeface="Arial" panose="020B0604020202020204" pitchFamily="34" charset="0"/>
              </a:rPr>
              <a:t>Uluslararası Ticaret Odası (ICC</a:t>
            </a:r>
            <a:r>
              <a:rPr lang="tr-TR" dirty="0">
                <a:latin typeface="Arial" panose="020B0604020202020204" pitchFamily="34" charset="0"/>
              </a:rPr>
              <a:t>) tarafından uluslararası ticarette </a:t>
            </a:r>
            <a:r>
              <a:rPr lang="tr-TR">
                <a:latin typeface="Arial" panose="020B0604020202020204" pitchFamily="34" charset="0"/>
              </a:rPr>
              <a:t>kullanılan </a:t>
            </a:r>
            <a:r>
              <a:rPr lang="tr-TR" smtClean="0">
                <a:latin typeface="Arial" panose="020B0604020202020204" pitchFamily="34" charset="0"/>
              </a:rPr>
              <a:t>terimler standardize </a:t>
            </a:r>
            <a:r>
              <a:rPr lang="tr-TR" dirty="0" smtClean="0">
                <a:latin typeface="Arial" panose="020B0604020202020204" pitchFamily="34" charset="0"/>
              </a:rPr>
              <a:t>edildi.</a:t>
            </a:r>
          </a:p>
          <a:p>
            <a:endParaRPr lang="tr-TR" b="1" dirty="0" smtClean="0"/>
          </a:p>
          <a:p>
            <a:r>
              <a:rPr lang="tr-TR" b="1" dirty="0" smtClean="0"/>
              <a:t>Taşıma türlerine göre kurallar belirlendi:</a:t>
            </a:r>
          </a:p>
          <a:p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EXW</a:t>
            </a:r>
            <a:r>
              <a:rPr lang="tr-TR" dirty="0"/>
              <a:t> – </a:t>
            </a:r>
            <a:r>
              <a:rPr lang="tr-TR" dirty="0" err="1"/>
              <a:t>Ex</a:t>
            </a:r>
            <a:r>
              <a:rPr lang="tr-TR" dirty="0"/>
              <a:t> Works (adlandırılmış teslimat yeri)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FCA</a:t>
            </a:r>
            <a:r>
              <a:rPr lang="tr-TR" dirty="0"/>
              <a:t> – </a:t>
            </a:r>
            <a:r>
              <a:rPr lang="tr-TR" dirty="0" err="1"/>
              <a:t>Free</a:t>
            </a:r>
            <a:r>
              <a:rPr lang="tr-TR" dirty="0"/>
              <a:t> Carrier (</a:t>
            </a:r>
            <a:r>
              <a:rPr lang="tr-TR" dirty="0" err="1"/>
              <a:t>named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of </a:t>
            </a:r>
            <a:r>
              <a:rPr lang="tr-TR" dirty="0" err="1"/>
              <a:t>delivery</a:t>
            </a:r>
            <a:r>
              <a:rPr lang="tr-TR" dirty="0"/>
              <a:t>)- Ücretsiz Taşıyıcı (adlandırılmış teslimat yeri</a:t>
            </a:r>
            <a:r>
              <a:rPr lang="tr-TR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FOB</a:t>
            </a:r>
            <a:r>
              <a:rPr lang="tr-TR" dirty="0" smtClean="0"/>
              <a:t> </a:t>
            </a:r>
            <a:r>
              <a:rPr lang="tr-TR" dirty="0"/>
              <a:t>– </a:t>
            </a:r>
            <a:r>
              <a:rPr lang="tr-TR" dirty="0" smtClean="0"/>
              <a:t> </a:t>
            </a:r>
            <a:r>
              <a:rPr lang="tr-TR" dirty="0" err="1" smtClean="0"/>
              <a:t>Free</a:t>
            </a:r>
            <a:r>
              <a:rPr lang="tr-TR" dirty="0"/>
              <a:t> </a:t>
            </a:r>
            <a:r>
              <a:rPr lang="tr-TR" dirty="0" smtClean="0"/>
              <a:t>on Board – Satıcının geminin </a:t>
            </a:r>
            <a:r>
              <a:rPr lang="tr-TR" dirty="0" err="1" smtClean="0"/>
              <a:t>güventesine</a:t>
            </a:r>
            <a:r>
              <a:rPr lang="tr-TR" dirty="0" smtClean="0"/>
              <a:t> taşıyana kadarki sorumluluğu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CPT</a:t>
            </a:r>
            <a:r>
              <a:rPr lang="tr-TR" dirty="0"/>
              <a:t> – </a:t>
            </a:r>
            <a:r>
              <a:rPr lang="tr-TR" dirty="0" err="1"/>
              <a:t>Carriage</a:t>
            </a:r>
            <a:r>
              <a:rPr lang="tr-TR" dirty="0"/>
              <a:t> </a:t>
            </a:r>
            <a:r>
              <a:rPr lang="tr-TR" dirty="0" err="1"/>
              <a:t>Paid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(</a:t>
            </a:r>
            <a:r>
              <a:rPr lang="tr-TR" dirty="0" err="1"/>
              <a:t>named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of </a:t>
            </a:r>
            <a:r>
              <a:rPr lang="tr-TR" dirty="0" err="1"/>
              <a:t>destination</a:t>
            </a:r>
            <a:r>
              <a:rPr lang="tr-TR" dirty="0"/>
              <a:t>)- Belirtilen varış yerine kadar Nakliye Ücreti </a:t>
            </a:r>
            <a:r>
              <a:rPr lang="tr-TR" dirty="0" smtClean="0"/>
              <a:t>Ödemeli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CIF</a:t>
            </a:r>
            <a:r>
              <a:rPr lang="tr-TR" b="1" dirty="0"/>
              <a:t> </a:t>
            </a:r>
            <a:r>
              <a:rPr lang="tr-TR" dirty="0"/>
              <a:t>– </a:t>
            </a:r>
            <a:r>
              <a:rPr lang="tr-TR" dirty="0" err="1" smtClean="0"/>
              <a:t>Cost</a:t>
            </a:r>
            <a:r>
              <a:rPr lang="tr-TR" dirty="0" smtClean="0"/>
              <a:t>, </a:t>
            </a:r>
            <a:r>
              <a:rPr lang="tr-TR" dirty="0" err="1" smtClean="0"/>
              <a:t>Insurance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Freight</a:t>
            </a:r>
            <a:r>
              <a:rPr lang="tr-TR" dirty="0" smtClean="0"/>
              <a:t> – Navlun ödenmiş </a:t>
            </a:r>
            <a:r>
              <a:rPr lang="tr-TR" dirty="0" err="1" smtClean="0"/>
              <a:t>konteynersiz</a:t>
            </a:r>
            <a:r>
              <a:rPr lang="tr-TR" dirty="0" smtClean="0"/>
              <a:t> </a:t>
            </a:r>
            <a:r>
              <a:rPr lang="tr-TR" dirty="0"/>
              <a:t>deniz </a:t>
            </a:r>
            <a:r>
              <a:rPr lang="tr-TR" dirty="0" smtClean="0"/>
              <a:t>taşımacılığında</a:t>
            </a:r>
            <a:r>
              <a:rPr lang="tr-TR" dirty="0"/>
              <a:t> </a:t>
            </a:r>
            <a:r>
              <a:rPr lang="tr-TR" dirty="0" smtClean="0"/>
              <a:t>kullanılır.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/>
              <a:t>CIP</a:t>
            </a:r>
            <a:r>
              <a:rPr lang="tr-TR" dirty="0" smtClean="0"/>
              <a:t> </a:t>
            </a:r>
            <a:r>
              <a:rPr lang="tr-TR" dirty="0"/>
              <a:t>– </a:t>
            </a:r>
            <a:r>
              <a:rPr lang="tr-TR" dirty="0" err="1"/>
              <a:t>Carriage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Insurance</a:t>
            </a:r>
            <a:r>
              <a:rPr lang="tr-TR" dirty="0"/>
              <a:t> </a:t>
            </a:r>
            <a:r>
              <a:rPr lang="tr-TR" dirty="0" err="1"/>
              <a:t>Paid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(</a:t>
            </a:r>
            <a:r>
              <a:rPr lang="tr-TR" dirty="0" err="1"/>
              <a:t>named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of </a:t>
            </a:r>
            <a:r>
              <a:rPr lang="tr-TR" dirty="0" err="1"/>
              <a:t>destination</a:t>
            </a:r>
            <a:r>
              <a:rPr lang="tr-TR" dirty="0"/>
              <a:t>) - Belirtilen varış yerine kadar Nakliye Ücreti ve Sigorta Ödemeli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DPU</a:t>
            </a:r>
            <a:r>
              <a:rPr lang="tr-TR" dirty="0"/>
              <a:t> – </a:t>
            </a:r>
            <a:r>
              <a:rPr lang="tr-TR" dirty="0" err="1"/>
              <a:t>Delivered</a:t>
            </a:r>
            <a:r>
              <a:rPr lang="tr-TR" dirty="0"/>
              <a:t> At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Unloaded</a:t>
            </a:r>
            <a:r>
              <a:rPr lang="tr-TR" dirty="0"/>
              <a:t> (</a:t>
            </a:r>
            <a:r>
              <a:rPr lang="tr-TR" dirty="0" err="1"/>
              <a:t>named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of </a:t>
            </a:r>
            <a:r>
              <a:rPr lang="tr-TR" dirty="0" err="1"/>
              <a:t>destination</a:t>
            </a:r>
            <a:r>
              <a:rPr lang="tr-TR" dirty="0"/>
              <a:t>)- Belirtilen varış yerine Yüksüz Olarak Yerinde Teslim Edilmeli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DAP</a:t>
            </a:r>
            <a:r>
              <a:rPr lang="tr-TR" dirty="0"/>
              <a:t> – </a:t>
            </a:r>
            <a:r>
              <a:rPr lang="tr-TR" dirty="0" err="1"/>
              <a:t>Delivered</a:t>
            </a:r>
            <a:r>
              <a:rPr lang="tr-TR" dirty="0"/>
              <a:t> At </a:t>
            </a:r>
            <a:r>
              <a:rPr lang="tr-TR" dirty="0" err="1"/>
              <a:t>Place</a:t>
            </a:r>
            <a:r>
              <a:rPr lang="tr-TR" dirty="0"/>
              <a:t> (</a:t>
            </a:r>
            <a:r>
              <a:rPr lang="tr-TR" dirty="0" err="1"/>
              <a:t>named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of </a:t>
            </a:r>
            <a:r>
              <a:rPr lang="tr-TR" dirty="0" err="1"/>
              <a:t>destination</a:t>
            </a:r>
            <a:r>
              <a:rPr lang="tr-TR" dirty="0"/>
              <a:t>)- Belirtilen varış yerine Yerinde Teslim Edilmeli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DDP</a:t>
            </a:r>
            <a:r>
              <a:rPr lang="tr-TR" dirty="0"/>
              <a:t> – </a:t>
            </a:r>
            <a:r>
              <a:rPr lang="tr-TR" dirty="0" err="1"/>
              <a:t>Delivered</a:t>
            </a:r>
            <a:r>
              <a:rPr lang="tr-TR" dirty="0"/>
              <a:t> </a:t>
            </a:r>
            <a:r>
              <a:rPr lang="tr-TR" dirty="0" err="1"/>
              <a:t>Duty</a:t>
            </a:r>
            <a:r>
              <a:rPr lang="tr-TR" dirty="0"/>
              <a:t> </a:t>
            </a:r>
            <a:r>
              <a:rPr lang="tr-TR" dirty="0" err="1"/>
              <a:t>Paid</a:t>
            </a:r>
            <a:r>
              <a:rPr lang="tr-TR" dirty="0"/>
              <a:t> (</a:t>
            </a:r>
            <a:r>
              <a:rPr lang="tr-TR" dirty="0" err="1"/>
              <a:t>named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 of </a:t>
            </a:r>
            <a:r>
              <a:rPr lang="tr-TR" dirty="0" err="1"/>
              <a:t>destination</a:t>
            </a:r>
            <a:r>
              <a:rPr lang="tr-TR" dirty="0"/>
              <a:t>)- Belirtilen varış yerine Gümrük Vergisi Ödenmiş Olarak Teslim Edilmeli</a:t>
            </a:r>
          </a:p>
          <a:p>
            <a:endParaRPr lang="tr-TR" b="1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308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ULUSLARARASI TİCARİ SÖZLEŞMELERDE YABANCI HUKUK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977265" y="1787366"/>
            <a:ext cx="100812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tr-TR" b="1" dirty="0" smtClean="0"/>
              <a:t>MİLLETLERARASI ÖZEL HUKUK VE USUL HUKUKU HAKKINDA KANUN (MÖHUK)</a:t>
            </a:r>
          </a:p>
          <a:p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Türk </a:t>
            </a:r>
            <a:r>
              <a:rPr lang="tr-TR" dirty="0"/>
              <a:t>mahkemelerinin yer itibariyle yetkisinin münhasır yetki esasına </a:t>
            </a:r>
            <a:r>
              <a:rPr lang="tr-TR" dirty="0" smtClean="0"/>
              <a:t>göre tayin </a:t>
            </a:r>
            <a:r>
              <a:rPr lang="tr-TR" dirty="0"/>
              <a:t>edilmediği konulara </a:t>
            </a:r>
            <a:r>
              <a:rPr lang="tr-TR" dirty="0" smtClean="0"/>
              <a:t>ilişkin mi? (</a:t>
            </a:r>
            <a:r>
              <a:rPr lang="tr-TR" dirty="0" err="1" smtClean="0"/>
              <a:t>ifsal</a:t>
            </a:r>
            <a:r>
              <a:rPr lang="tr-TR" dirty="0" smtClean="0"/>
              <a:t>, yerli patent, taşınmazın ayni)</a:t>
            </a: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Yabancılık unsuru var mı? Taraflar, </a:t>
            </a:r>
            <a:r>
              <a:rPr lang="tr-TR" dirty="0"/>
              <a:t>akdin yapıldığı yer, </a:t>
            </a:r>
            <a:r>
              <a:rPr lang="tr-TR" dirty="0" smtClean="0"/>
              <a:t>icra </a:t>
            </a:r>
            <a:r>
              <a:rPr lang="tr-TR" dirty="0"/>
              <a:t>yerinin veya sözleşmenin konusunun yabancı ülkede doğması veya borç ilişkisine uygulanacak hukukun yabancı bir hukuk olması </a:t>
            </a:r>
            <a:r>
              <a:rPr lang="tr-TR" dirty="0" smtClean="0"/>
              <a:t>gibi…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Borç ilişkisi mi var?</a:t>
            </a:r>
          </a:p>
          <a:p>
            <a:endParaRPr lang="tr-TR" b="1" dirty="0" smtClean="0"/>
          </a:p>
          <a:p>
            <a:r>
              <a:rPr lang="tr-TR" b="1" dirty="0" smtClean="0"/>
              <a:t>2. UNIDROIT </a:t>
            </a:r>
            <a:r>
              <a:rPr lang="tr-TR" dirty="0"/>
              <a:t>(Özel Hukukun Yeknesaklaştırılması için Uluslararası Enstitü</a:t>
            </a:r>
            <a:r>
              <a:rPr lang="tr-TR" i="1" dirty="0"/>
              <a:t> - International </a:t>
            </a:r>
            <a:r>
              <a:rPr lang="tr-TR" i="1" dirty="0" err="1"/>
              <a:t>Institut</a:t>
            </a:r>
            <a:r>
              <a:rPr lang="tr-TR" i="1" dirty="0"/>
              <a:t> </a:t>
            </a:r>
            <a:r>
              <a:rPr lang="tr-TR" i="1" dirty="0" err="1"/>
              <a:t>for</a:t>
            </a:r>
            <a:r>
              <a:rPr lang="tr-TR" i="1" dirty="0"/>
              <a:t>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Unification</a:t>
            </a:r>
            <a:r>
              <a:rPr lang="tr-TR" i="1" dirty="0"/>
              <a:t> of </a:t>
            </a:r>
            <a:r>
              <a:rPr lang="tr-TR" i="1" dirty="0" err="1"/>
              <a:t>Private</a:t>
            </a:r>
            <a:r>
              <a:rPr lang="tr-TR" i="1" dirty="0"/>
              <a:t> </a:t>
            </a:r>
            <a:r>
              <a:rPr lang="tr-TR" i="1" dirty="0" err="1"/>
              <a:t>Law</a:t>
            </a:r>
            <a:r>
              <a:rPr lang="tr-TR" i="1" dirty="0"/>
              <a:t>)</a:t>
            </a:r>
            <a:r>
              <a:rPr lang="tr-TR" b="1" dirty="0"/>
              <a:t> </a:t>
            </a:r>
            <a:r>
              <a:rPr lang="tr-TR" b="1" dirty="0" smtClean="0"/>
              <a:t>İLKELERİ</a:t>
            </a:r>
          </a:p>
          <a:p>
            <a:endParaRPr lang="tr-TR" b="1" dirty="0"/>
          </a:p>
          <a:p>
            <a:r>
              <a:rPr lang="tr-TR" b="1" dirty="0" smtClean="0"/>
              <a:t>3. New </a:t>
            </a:r>
            <a:r>
              <a:rPr lang="tr-TR" b="1" dirty="0"/>
              <a:t>York Konvansiyonu </a:t>
            </a:r>
            <a:r>
              <a:rPr lang="tr-TR" dirty="0"/>
              <a:t>(Yabancı Hakem Kararlarının Tanınması ve İcrası Hakkındaki New York </a:t>
            </a:r>
            <a:r>
              <a:rPr lang="tr-TR" dirty="0" smtClean="0"/>
              <a:t>Sözleşmesi) </a:t>
            </a:r>
            <a:r>
              <a:rPr lang="tr-TR" b="1" dirty="0" smtClean="0"/>
              <a:t>– Tanıma ve </a:t>
            </a:r>
            <a:r>
              <a:rPr lang="tr-TR" b="1" dirty="0" err="1" smtClean="0"/>
              <a:t>Tenfiz</a:t>
            </a:r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332" y="1"/>
            <a:ext cx="214966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250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11137</TotalTime>
  <Words>557</Words>
  <Application>Microsoft Office PowerPoint</Application>
  <PresentationFormat>Geniş ekran</PresentationFormat>
  <Paragraphs>133</Paragraphs>
  <Slides>12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Work Sans</vt:lpstr>
      <vt:lpstr>Office Theme</vt:lpstr>
      <vt:lpstr>PowerPoint Sunusu</vt:lpstr>
      <vt:lpstr>SÖZLEŞME NEDİR?</vt:lpstr>
      <vt:lpstr>GEÇERLİLİK VE ŞEKİL</vt:lpstr>
      <vt:lpstr>TİCARİ SÖZLEŞMELER</vt:lpstr>
      <vt:lpstr>TİCARİ SÖZLEŞME TÜRLERİ</vt:lpstr>
      <vt:lpstr>İÇERİK</vt:lpstr>
      <vt:lpstr>DIŞ TİCARETTE SATIŞ SÖZLEŞMESİ</vt:lpstr>
      <vt:lpstr>TESLİM ŞEKLİ</vt:lpstr>
      <vt:lpstr>ULUSLARARASI TİCARİ SÖZLEŞMELERDE YABANCI HUKUK</vt:lpstr>
      <vt:lpstr>ULUSLARARASI TAHKİM</vt:lpstr>
      <vt:lpstr>ULUSLARARASI TAHKİM MERKEZLERİ VE KURALLAR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Dilara Duygu Koşay</dc:creator>
  <cp:lastModifiedBy>Zeynep Tuğçe Gider</cp:lastModifiedBy>
  <cp:revision>118</cp:revision>
  <dcterms:created xsi:type="dcterms:W3CDTF">2020-01-22T18:21:01Z</dcterms:created>
  <dcterms:modified xsi:type="dcterms:W3CDTF">2024-03-14T07:58:39Z</dcterms:modified>
</cp:coreProperties>
</file>